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88" r:id="rId3"/>
    <p:sldId id="314" r:id="rId4"/>
    <p:sldId id="315" r:id="rId5"/>
    <p:sldId id="270" r:id="rId6"/>
    <p:sldId id="316" r:id="rId7"/>
    <p:sldId id="317" r:id="rId8"/>
    <p:sldId id="318" r:id="rId9"/>
    <p:sldId id="319" r:id="rId10"/>
    <p:sldId id="320" r:id="rId11"/>
  </p:sldIdLst>
  <p:sldSz cx="12192000" cy="6858000"/>
  <p:notesSz cx="6858000" cy="9144000"/>
  <p:embeddedFontLst>
    <p:embeddedFont>
      <p:font typeface="Avenir Next LT Pro" panose="020B0504020202020204" pitchFamily="34" charset="-18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14.10.2020.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20939a4-ca9c-49e5-ab61-a2c87f283b87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2355">
            <a:off x="1448837" y="1276122"/>
            <a:ext cx="3217680" cy="430575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5936" y="2153265"/>
            <a:ext cx="6291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1; All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about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me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788297" y="2802194"/>
            <a:ext cx="506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Self-check</a:t>
            </a:r>
            <a:r>
              <a:rPr lang="hr-HR" sz="4400" dirty="0">
                <a:ea typeface="Cambria" panose="02040503050406030204" pitchFamily="18" charset="0"/>
              </a:rPr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7209"/>
            <a:ext cx="5104209" cy="6803581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35" y="1255922"/>
            <a:ext cx="11060506" cy="30186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4728874" y="116529"/>
            <a:ext cx="6852067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Fill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gaps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preposition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trebaš nadopuniti rečenice ponuđenim riječima. Prisjeti se izraza koje smo spominjali.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C775AAB6-67C7-4C87-95E8-A912FCD32B95}"/>
              </a:ext>
            </a:extLst>
          </p:cNvPr>
          <p:cNvSpPr txBox="1">
            <a:spLocks/>
          </p:cNvSpPr>
          <p:nvPr/>
        </p:nvSpPr>
        <p:spPr>
          <a:xfrm>
            <a:off x="7429041" y="276523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for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0D8BE31-3674-48A9-AEA7-F10657AD2F0C}"/>
              </a:ext>
            </a:extLst>
          </p:cNvPr>
          <p:cNvSpPr txBox="1">
            <a:spLocks/>
          </p:cNvSpPr>
          <p:nvPr/>
        </p:nvSpPr>
        <p:spPr>
          <a:xfrm>
            <a:off x="2746870" y="322199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by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6C552FA-249A-4B1E-95DA-2DA3881EFCDC}"/>
              </a:ext>
            </a:extLst>
          </p:cNvPr>
          <p:cNvSpPr txBox="1">
            <a:spLocks/>
          </p:cNvSpPr>
          <p:nvPr/>
        </p:nvSpPr>
        <p:spPr>
          <a:xfrm>
            <a:off x="5727047" y="322199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F5A58346-FBD5-4CC4-9C3C-212812758395}"/>
              </a:ext>
            </a:extLst>
          </p:cNvPr>
          <p:cNvSpPr txBox="1">
            <a:spLocks/>
          </p:cNvSpPr>
          <p:nvPr/>
        </p:nvSpPr>
        <p:spPr>
          <a:xfrm>
            <a:off x="10365473" y="322198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at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24C50381-D3EB-4BBD-A32A-362DCFA47E6D}"/>
              </a:ext>
            </a:extLst>
          </p:cNvPr>
          <p:cNvSpPr txBox="1">
            <a:spLocks/>
          </p:cNvSpPr>
          <p:nvPr/>
        </p:nvSpPr>
        <p:spPr>
          <a:xfrm>
            <a:off x="3592573" y="370139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at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D0726A43-B8F1-41B6-83B8-2653EDC35640}"/>
              </a:ext>
            </a:extLst>
          </p:cNvPr>
          <p:cNvSpPr txBox="1">
            <a:spLocks/>
          </p:cNvSpPr>
          <p:nvPr/>
        </p:nvSpPr>
        <p:spPr>
          <a:xfrm>
            <a:off x="6909256" y="370138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89A0F9F-8FCA-47BA-BF82-DCADF7722084}"/>
              </a:ext>
            </a:extLst>
          </p:cNvPr>
          <p:cNvSpPr txBox="1">
            <a:spLocks/>
          </p:cNvSpPr>
          <p:nvPr/>
        </p:nvSpPr>
        <p:spPr>
          <a:xfrm>
            <a:off x="4924047" y="4555501"/>
            <a:ext cx="6852067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Naučeno možeš ponoviti i rješavanjem zadataka na </a:t>
            </a:r>
            <a:r>
              <a:rPr lang="hr-HR" sz="2100" i="1"/>
              <a:t>sljedećoj poveznici:</a:t>
            </a:r>
            <a:br>
              <a:rPr lang="hr-HR" sz="2100" i="1"/>
            </a:br>
            <a:r>
              <a:rPr lang="hr-HR" sz="2100" i="1">
                <a:hlinkClick r:id="rId4"/>
              </a:rPr>
              <a:t>https://www.e-sfera.hr/dodatni-digitalni-sadrzaji/420939a4-ca9c-49e5-ab61-a2c87f283b87/</a:t>
            </a:r>
            <a:endParaRPr lang="hr-HR" sz="2100" i="1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383267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 build="p"/>
      <p:bldP spid="20" grpId="0" build="p"/>
      <p:bldP spid="21" grpId="0" build="p"/>
      <p:bldP spid="24" grpId="0" build="p"/>
      <p:bldP spid="25" grpId="0" build="p"/>
      <p:bldP spid="26" grpId="0" build="p"/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8" y="29076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19.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0833"/>
            <a:ext cx="5108774" cy="683633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prve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2,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za svakodnevne radnje, poslove, pridjeve za opisivanje vanjskog izgleda i karaktera osobe. Osim toga prisjetili smo se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 i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Continuous</a:t>
            </a:r>
            <a:r>
              <a:rPr lang="hr-HR" sz="2000" i="1" dirty="0"/>
              <a:t> glagolskih vremena, ali smo i naučili veznike </a:t>
            </a:r>
            <a:r>
              <a:rPr lang="hr-HR" sz="2000" i="1" dirty="0" err="1"/>
              <a:t>and</a:t>
            </a:r>
            <a:r>
              <a:rPr lang="hr-HR" sz="2000" i="1" dirty="0"/>
              <a:t>, but, </a:t>
            </a:r>
            <a:r>
              <a:rPr lang="hr-HR" sz="2000" i="1" dirty="0" err="1"/>
              <a:t>because</a:t>
            </a:r>
            <a:r>
              <a:rPr lang="hr-HR" sz="2000" i="1" dirty="0"/>
              <a:t>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34290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19.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0833"/>
            <a:ext cx="5108774" cy="683633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920976" y="219995"/>
            <a:ext cx="3066585" cy="134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pitanja i zaokruži ispravan odgovor.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71" y="401444"/>
            <a:ext cx="8293948" cy="579863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198101F4-3C25-4A44-8195-36A7262B8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11" y="96948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F98868A9-6F97-4FA1-94E7-60CEE5D0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10" y="236679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D4058129-2531-46EC-881C-FCC75CBE1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09" y="296734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23FD1D9-64C1-4A14-B239-5FBC634C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09" y="463179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3B31344C-C809-48C3-85E6-E4B8BB19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09" y="583352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76EED36-D540-4AF1-9458-30E30FF6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1" y="96948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4BB6E6CB-DB94-4D25-B903-7EF3F3B81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1" y="238071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596C8DEF-97C9-48ED-8235-6912DA9F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295" y="330367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7B79922-E8CD-4935-8F02-B69BA244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1" y="525280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ACD59893-B94B-4537-B565-9E0E74A3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835" y="73667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F563E68-8D91-4888-9FC9-BAC846990A64}"/>
              </a:ext>
            </a:extLst>
          </p:cNvPr>
          <p:cNvSpPr txBox="1">
            <a:spLocks/>
          </p:cNvSpPr>
          <p:nvPr/>
        </p:nvSpPr>
        <p:spPr>
          <a:xfrm>
            <a:off x="8964658" y="2831774"/>
            <a:ext cx="3066585" cy="6336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5 </a:t>
            </a:r>
            <a:r>
              <a:rPr lang="hr-HR" sz="2000" b="1" dirty="0" err="1"/>
              <a:t>new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pet novih riječi koje si naučio.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id="{07112284-CDA4-497E-AA6B-A755D7AF5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499" y="3582063"/>
            <a:ext cx="2806776" cy="1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10833"/>
            <a:ext cx="5108774" cy="683633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84231" y="125669"/>
            <a:ext cx="7103327" cy="2253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 toplomjerima označi koliko su ti jasni sadržaji prve teme.</a:t>
            </a:r>
          </a:p>
          <a:p>
            <a:pPr marL="0" indent="0">
              <a:buNone/>
            </a:pPr>
            <a:r>
              <a:rPr lang="hr-HR" sz="2000" i="1" dirty="0"/>
              <a:t>Možeš li opisati svoj život i dnevnu rutinu?</a:t>
            </a:r>
            <a:br>
              <a:rPr lang="hr-HR" sz="2000" i="1" dirty="0"/>
            </a:br>
            <a:r>
              <a:rPr lang="hr-HR" sz="2000" i="1" dirty="0"/>
              <a:t>Možeš li opisati nečiji vanjski izgled i karakter?</a:t>
            </a:r>
            <a:br>
              <a:rPr lang="hr-HR" sz="2000" i="1" dirty="0"/>
            </a:br>
            <a:r>
              <a:rPr lang="hr-HR" sz="2000" i="1" dirty="0"/>
              <a:t>Možeš li opisati aktivnosti koje se događaju sada, uvijek, nikad,…</a:t>
            </a:r>
            <a:br>
              <a:rPr lang="hr-HR" sz="2000" i="1" dirty="0"/>
            </a:br>
            <a:r>
              <a:rPr lang="hr-HR" sz="2000" i="1" dirty="0"/>
              <a:t>Možeš li opisati različite poslove?</a:t>
            </a:r>
            <a:br>
              <a:rPr lang="hr-HR" sz="2000" i="1" dirty="0"/>
            </a:br>
            <a:r>
              <a:rPr lang="hr-HR" sz="2000" i="1" dirty="0"/>
              <a:t>Možeš li napisati e-mail prijatelju?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3" y="2294375"/>
            <a:ext cx="8293948" cy="42876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9E33374-58C6-47A9-AC05-646F18131090}"/>
              </a:ext>
            </a:extLst>
          </p:cNvPr>
          <p:cNvSpPr txBox="1">
            <a:spLocks/>
          </p:cNvSpPr>
          <p:nvPr/>
        </p:nvSpPr>
        <p:spPr>
          <a:xfrm>
            <a:off x="9061529" y="418066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mogu sam, jasno mi je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48418703-34DE-4FE2-9335-74F2EAC9B16F}"/>
              </a:ext>
            </a:extLst>
          </p:cNvPr>
          <p:cNvSpPr txBox="1">
            <a:spLocks/>
          </p:cNvSpPr>
          <p:nvPr/>
        </p:nvSpPr>
        <p:spPr>
          <a:xfrm>
            <a:off x="9061530" y="487289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trebam malo pomoći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F545FB64-731A-4110-938E-7577F810A03C}"/>
              </a:ext>
            </a:extLst>
          </p:cNvPr>
          <p:cNvSpPr txBox="1">
            <a:spLocks/>
          </p:cNvSpPr>
          <p:nvPr/>
        </p:nvSpPr>
        <p:spPr>
          <a:xfrm>
            <a:off x="9061529" y="5579569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moram još vježbati</a:t>
            </a:r>
          </a:p>
        </p:txBody>
      </p:sp>
    </p:spTree>
    <p:extLst>
      <p:ext uri="{BB962C8B-B14F-4D97-AF65-F5344CB8AC3E}">
        <p14:creationId xmlns:p14="http://schemas.microsoft.com/office/powerpoint/2010/main" val="31580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7700"/>
            <a:ext cx="5104209" cy="68426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07421" y="9981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16!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30" y="1862958"/>
            <a:ext cx="10624140" cy="42144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07421" y="478404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Read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text</a:t>
            </a:r>
            <a:r>
              <a:rPr lang="hr-HR" sz="2100" b="1" dirty="0"/>
              <a:t> </a:t>
            </a:r>
            <a:r>
              <a:rPr lang="hr-HR" sz="2100" b="1" dirty="0" err="1"/>
              <a:t>and</a:t>
            </a:r>
            <a:r>
              <a:rPr lang="hr-HR" sz="2100" b="1" dirty="0"/>
              <a:t> </a:t>
            </a:r>
            <a:r>
              <a:rPr lang="hr-HR" sz="2100" b="1" dirty="0" err="1"/>
              <a:t>circle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Pročitaj tekst u 1. zadatku i prema kontekstu rečenice zaokruži jednu od ponuđenih riječi.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889A2EF5-F51D-4B3E-A0ED-13E0D7AA1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708" y="2884385"/>
            <a:ext cx="1026650" cy="48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B693DAFE-F83D-4DCE-9F69-D9B2200B3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030" y="3634979"/>
            <a:ext cx="1186656" cy="48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8C4CCB00-A734-40F8-B94F-BFCC8A30F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723" y="3634979"/>
            <a:ext cx="797780" cy="48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4620A01A-36E3-45D5-8F0E-6F36A5635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431" y="4239433"/>
            <a:ext cx="1186655" cy="574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42DCFFE9-45E3-425A-BA0E-147D22FC45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365" y="5036261"/>
            <a:ext cx="1186655" cy="488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A6A22F26-4676-413D-AB34-B07CD4E19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00" y="5036261"/>
            <a:ext cx="1369465" cy="53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7700"/>
            <a:ext cx="5104209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173" y="1851807"/>
            <a:ext cx="7122739" cy="42144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43373" y="995659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2, </a:t>
            </a:r>
            <a:r>
              <a:rPr lang="hr-HR" sz="2100" b="1" dirty="0" err="1"/>
              <a:t>underline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drugom zadatku trebaš podcrtati ispravnu riječ.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2050" name="Picture 2" descr="Vidi izvornu sliku">
            <a:extLst>
              <a:ext uri="{FF2B5EF4-FFF2-40B4-BE49-F238E27FC236}">
                <a16:creationId xmlns:a16="http://schemas.microsoft.com/office/drawing/2014/main" id="{9E4978FA-02C0-42BC-A9BF-05FB81D2A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084" y="3547431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Vidi izvornu sliku">
            <a:extLst>
              <a:ext uri="{FF2B5EF4-FFF2-40B4-BE49-F238E27FC236}">
                <a16:creationId xmlns:a16="http://schemas.microsoft.com/office/drawing/2014/main" id="{ED5715A9-8897-4824-946E-02146CD76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2147" y="4075747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Vidi izvornu sliku">
            <a:extLst>
              <a:ext uri="{FF2B5EF4-FFF2-40B4-BE49-F238E27FC236}">
                <a16:creationId xmlns:a16="http://schemas.microsoft.com/office/drawing/2014/main" id="{49DDD113-A043-45B0-88C2-B2C595461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934" y="4658298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Vidi izvornu sliku">
            <a:extLst>
              <a:ext uri="{FF2B5EF4-FFF2-40B4-BE49-F238E27FC236}">
                <a16:creationId xmlns:a16="http://schemas.microsoft.com/office/drawing/2014/main" id="{09305D0B-26FC-4BF9-A370-147069626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542" y="5209142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Vidi izvornu sliku">
            <a:extLst>
              <a:ext uri="{FF2B5EF4-FFF2-40B4-BE49-F238E27FC236}">
                <a16:creationId xmlns:a16="http://schemas.microsoft.com/office/drawing/2014/main" id="{19FFA4F3-B467-4A92-AAAF-D74C78621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137" y="5785854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7700"/>
            <a:ext cx="5104209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76" y="1187508"/>
            <a:ext cx="10931648" cy="53278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69640" y="281921"/>
            <a:ext cx="6724384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Complete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sentences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dovrši započete riječi.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F3A991-4BA2-4243-81A4-B47403B06F2B}"/>
              </a:ext>
            </a:extLst>
          </p:cNvPr>
          <p:cNvSpPr txBox="1">
            <a:spLocks/>
          </p:cNvSpPr>
          <p:nvPr/>
        </p:nvSpPr>
        <p:spPr>
          <a:xfrm>
            <a:off x="2365222" y="253206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uipment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3E6710F-B79B-4557-A016-DF283D378CB3}"/>
              </a:ext>
            </a:extLst>
          </p:cNvPr>
          <p:cNvSpPr txBox="1">
            <a:spLocks/>
          </p:cNvSpPr>
          <p:nvPr/>
        </p:nvSpPr>
        <p:spPr>
          <a:xfrm>
            <a:off x="3797305" y="304709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abled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18E65726-0611-4D84-9023-5173223407E9}"/>
              </a:ext>
            </a:extLst>
          </p:cNvPr>
          <p:cNvSpPr txBox="1">
            <a:spLocks/>
          </p:cNvSpPr>
          <p:nvPr/>
        </p:nvSpPr>
        <p:spPr>
          <a:xfrm>
            <a:off x="5594680" y="359518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affic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B445D43-6266-4479-87CF-1AD11CEDC5AA}"/>
              </a:ext>
            </a:extLst>
          </p:cNvPr>
          <p:cNvSpPr txBox="1">
            <a:spLocks/>
          </p:cNvSpPr>
          <p:nvPr/>
        </p:nvSpPr>
        <p:spPr>
          <a:xfrm>
            <a:off x="6437610" y="4110228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ine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C98E299-0672-4A4A-87AC-64FD519EF7BE}"/>
              </a:ext>
            </a:extLst>
          </p:cNvPr>
          <p:cNvSpPr txBox="1">
            <a:spLocks/>
          </p:cNvSpPr>
          <p:nvPr/>
        </p:nvSpPr>
        <p:spPr>
          <a:xfrm>
            <a:off x="4185757" y="462526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ressive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2" grpId="0" build="p"/>
      <p:bldP spid="19" grpId="0" build="p"/>
      <p:bldP spid="20" grpId="0" build="p"/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3118"/>
            <a:ext cx="5104209" cy="681176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76" y="3192584"/>
            <a:ext cx="10931648" cy="308853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19219" y="726626"/>
            <a:ext cx="6724384" cy="2891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1, </a:t>
            </a:r>
            <a:r>
              <a:rPr lang="hr-HR" sz="2100" b="1" dirty="0" err="1"/>
              <a:t>page</a:t>
            </a:r>
            <a:r>
              <a:rPr lang="hr-HR" sz="2100" b="1" dirty="0"/>
              <a:t> 17, </a:t>
            </a:r>
            <a:r>
              <a:rPr lang="hr-HR" sz="2100" b="1" dirty="0" err="1"/>
              <a:t>you</a:t>
            </a:r>
            <a:r>
              <a:rPr lang="hr-HR" sz="2100" b="1" dirty="0"/>
              <a:t> </a:t>
            </a:r>
            <a:r>
              <a:rPr lang="hr-HR" sz="2100" b="1" dirty="0" err="1"/>
              <a:t>have</a:t>
            </a:r>
            <a:r>
              <a:rPr lang="hr-HR" sz="2100" b="1" dirty="0"/>
              <a:t> to put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verbs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brackets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present</a:t>
            </a:r>
            <a:r>
              <a:rPr lang="hr-HR" sz="2100" b="1" dirty="0"/>
              <a:t> </a:t>
            </a:r>
            <a:r>
              <a:rPr lang="hr-HR" sz="2100" b="1" dirty="0" err="1"/>
              <a:t>simple</a:t>
            </a:r>
            <a:r>
              <a:rPr lang="hr-HR" sz="2100" b="1" dirty="0"/>
              <a:t> </a:t>
            </a:r>
            <a:r>
              <a:rPr lang="hr-HR" sz="2100" b="1" dirty="0" err="1"/>
              <a:t>or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present</a:t>
            </a:r>
            <a:r>
              <a:rPr lang="hr-HR" sz="2100" b="1" dirty="0"/>
              <a:t> </a:t>
            </a:r>
            <a:r>
              <a:rPr lang="hr-HR" sz="2100" b="1" dirty="0" err="1"/>
              <a:t>continuous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prvom zadatku na 17. stranici stavi glagole u odgovarajuće glagolsko vrijeme. </a:t>
            </a:r>
          </a:p>
          <a:p>
            <a:pPr marL="0" indent="0">
              <a:buNone/>
            </a:pPr>
            <a:r>
              <a:rPr lang="hr-HR" sz="2100" i="1" dirty="0"/>
              <a:t>Prisjeti se da </a:t>
            </a:r>
            <a:r>
              <a:rPr lang="hr-HR" sz="2100" i="1" dirty="0" err="1"/>
              <a:t>Present</a:t>
            </a:r>
            <a:r>
              <a:rPr lang="hr-HR" sz="2100" i="1" dirty="0"/>
              <a:t> </a:t>
            </a:r>
            <a:r>
              <a:rPr lang="hr-HR" sz="2100" i="1" dirty="0" err="1"/>
              <a:t>Simple</a:t>
            </a:r>
            <a:r>
              <a:rPr lang="hr-HR" sz="2100" i="1" dirty="0"/>
              <a:t> koristiš za radnje koje se ponavljaju, dok </a:t>
            </a:r>
            <a:r>
              <a:rPr lang="hr-HR" sz="2100" i="1" dirty="0" err="1"/>
              <a:t>Present</a:t>
            </a:r>
            <a:r>
              <a:rPr lang="hr-HR" sz="2100" i="1" dirty="0"/>
              <a:t> </a:t>
            </a:r>
            <a:r>
              <a:rPr lang="hr-HR" sz="2100" i="1" dirty="0" err="1"/>
              <a:t>Continuous</a:t>
            </a:r>
            <a:r>
              <a:rPr lang="hr-HR" sz="2100" i="1" dirty="0"/>
              <a:t> koristiš kada se radnja događa upravo sada.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F3A991-4BA2-4243-81A4-B47403B06F2B}"/>
              </a:ext>
            </a:extLst>
          </p:cNvPr>
          <p:cNvSpPr txBox="1">
            <a:spLocks/>
          </p:cNvSpPr>
          <p:nvPr/>
        </p:nvSpPr>
        <p:spPr>
          <a:xfrm>
            <a:off x="6096000" y="4345713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puts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3E6710F-B79B-4557-A016-DF283D378CB3}"/>
              </a:ext>
            </a:extLst>
          </p:cNvPr>
          <p:cNvSpPr txBox="1">
            <a:spLocks/>
          </p:cNvSpPr>
          <p:nvPr/>
        </p:nvSpPr>
        <p:spPr>
          <a:xfrm>
            <a:off x="2243210" y="480566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is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sitting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18E65726-0611-4D84-9023-5173223407E9}"/>
              </a:ext>
            </a:extLst>
          </p:cNvPr>
          <p:cNvSpPr txBox="1">
            <a:spLocks/>
          </p:cNvSpPr>
          <p:nvPr/>
        </p:nvSpPr>
        <p:spPr>
          <a:xfrm>
            <a:off x="8656526" y="4805666"/>
            <a:ext cx="164424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are </a:t>
            </a:r>
            <a:r>
              <a:rPr lang="hr-HR" sz="2200" i="1" dirty="0" err="1">
                <a:solidFill>
                  <a:srgbClr val="FF0000"/>
                </a:solidFill>
              </a:rPr>
              <a:t>going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B445D43-6266-4479-87CF-1AD11CEDC5AA}"/>
              </a:ext>
            </a:extLst>
          </p:cNvPr>
          <p:cNvSpPr txBox="1">
            <a:spLocks/>
          </p:cNvSpPr>
          <p:nvPr/>
        </p:nvSpPr>
        <p:spPr>
          <a:xfrm>
            <a:off x="6194054" y="5240395"/>
            <a:ext cx="152877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are </a:t>
            </a:r>
            <a:r>
              <a:rPr lang="hr-HR" sz="2200" i="1" dirty="0" err="1">
                <a:solidFill>
                  <a:srgbClr val="FF0000"/>
                </a:solidFill>
              </a:rPr>
              <a:t>trying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C98E299-0672-4A4A-87AC-64FD519EF7BE}"/>
              </a:ext>
            </a:extLst>
          </p:cNvPr>
          <p:cNvSpPr txBox="1">
            <a:spLocks/>
          </p:cNvSpPr>
          <p:nvPr/>
        </p:nvSpPr>
        <p:spPr>
          <a:xfrm>
            <a:off x="1061001" y="5682886"/>
            <a:ext cx="213389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doesn’t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get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5E8293E2-38F3-40A6-AF25-7615EBC0E6B6}"/>
              </a:ext>
            </a:extLst>
          </p:cNvPr>
          <p:cNvSpPr txBox="1">
            <a:spLocks/>
          </p:cNvSpPr>
          <p:nvPr/>
        </p:nvSpPr>
        <p:spPr>
          <a:xfrm>
            <a:off x="7402887" y="4171590"/>
            <a:ext cx="415152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>
                <a:solidFill>
                  <a:srgbClr val="C00000"/>
                </a:solidFill>
              </a:rPr>
              <a:t>ona to i inače radi, to joj je posao </a:t>
            </a:r>
          </a:p>
        </p:txBody>
      </p:sp>
      <p:pic>
        <p:nvPicPr>
          <p:cNvPr id="13" name="Picture 2" descr="Vidi izvornu sliku">
            <a:extLst>
              <a:ext uri="{FF2B5EF4-FFF2-40B4-BE49-F238E27FC236}">
                <a16:creationId xmlns:a16="http://schemas.microsoft.com/office/drawing/2014/main" id="{1F19F71C-64E7-4DDA-993F-6EB98243B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28" y="5129120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3B67ADB9-516C-4F3F-A195-396C0E188EB0}"/>
              </a:ext>
            </a:extLst>
          </p:cNvPr>
          <p:cNvSpPr txBox="1">
            <a:spLocks/>
          </p:cNvSpPr>
          <p:nvPr/>
        </p:nvSpPr>
        <p:spPr>
          <a:xfrm>
            <a:off x="1033743" y="4637388"/>
            <a:ext cx="415152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>
                <a:solidFill>
                  <a:srgbClr val="C00000"/>
                </a:solidFill>
              </a:rPr>
              <a:t>Sada</a:t>
            </a:r>
          </a:p>
        </p:txBody>
      </p:sp>
      <p:pic>
        <p:nvPicPr>
          <p:cNvPr id="15" name="Picture 2" descr="Vidi izvornu sliku">
            <a:extLst>
              <a:ext uri="{FF2B5EF4-FFF2-40B4-BE49-F238E27FC236}">
                <a16:creationId xmlns:a16="http://schemas.microsoft.com/office/drawing/2014/main" id="{550C0686-BC0D-45BA-9474-074017C3C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97" y="6038299"/>
            <a:ext cx="496826" cy="15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90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2" grpId="0" build="p"/>
      <p:bldP spid="19" grpId="0" build="p"/>
      <p:bldP spid="20" grpId="0" build="p"/>
      <p:bldP spid="21" grpId="0" build="p"/>
      <p:bldP spid="10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7209"/>
            <a:ext cx="5104209" cy="6803581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84" y="662594"/>
            <a:ext cx="7670792" cy="579908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8394852" y="2220888"/>
            <a:ext cx="3621205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2, </a:t>
            </a: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drugom zadatku izaberi ispravan oblik glagola.</a:t>
            </a:r>
            <a:br>
              <a:rPr lang="hr-HR" sz="2100" i="1" dirty="0"/>
            </a:br>
            <a:r>
              <a:rPr lang="hr-HR" sz="2100" i="1" dirty="0"/>
              <a:t>I dalje pazi na </a:t>
            </a:r>
            <a:r>
              <a:rPr lang="hr-HR" sz="2100" i="1" dirty="0" err="1"/>
              <a:t>Present</a:t>
            </a:r>
            <a:r>
              <a:rPr lang="hr-HR" sz="2100" i="1" dirty="0"/>
              <a:t> </a:t>
            </a:r>
            <a:r>
              <a:rPr lang="hr-HR" sz="2100" i="1" dirty="0" err="1"/>
              <a:t>Simple</a:t>
            </a:r>
            <a:r>
              <a:rPr lang="hr-HR" sz="2100" i="1" dirty="0"/>
              <a:t> i </a:t>
            </a:r>
            <a:r>
              <a:rPr lang="hr-HR" sz="2100" i="1" dirty="0" err="1"/>
              <a:t>Present</a:t>
            </a:r>
            <a:r>
              <a:rPr lang="hr-HR" sz="2100" i="1" dirty="0"/>
              <a:t> </a:t>
            </a:r>
            <a:r>
              <a:rPr lang="hr-HR" sz="2100" i="1" dirty="0" err="1"/>
              <a:t>Continuous</a:t>
            </a:r>
            <a:r>
              <a:rPr lang="hr-HR" sz="2100" i="1" dirty="0"/>
              <a:t> i njihove nastavke.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762D376E-42E2-4DC4-9139-EF2816895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114" y="146524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24288739-811D-42D1-894C-F3997452A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582" y="207621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AA67EC76-B797-4E0F-AF18-A7594DE08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052" y="272116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C0106F6E-D342-4976-BD35-7B68F7428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33" y="339543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655889A1-2243-488F-BDFF-2300DFE9C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32" y="403081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840D41DD-0E77-4C8D-BB73-8B5206205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199" y="463810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2ECE91F1-55F0-49C8-81F6-3E11F1AE1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835" y="531013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Vidi izvornu sliku">
            <a:extLst>
              <a:ext uri="{FF2B5EF4-FFF2-40B4-BE49-F238E27FC236}">
                <a16:creationId xmlns:a16="http://schemas.microsoft.com/office/drawing/2014/main" id="{F573EC96-789F-4017-B991-03D7028C9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834" y="594551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9E3D2302-F94A-4B18-BE64-046B15FA4EB7}"/>
              </a:ext>
            </a:extLst>
          </p:cNvPr>
          <p:cNvSpPr txBox="1">
            <a:spLocks/>
          </p:cNvSpPr>
          <p:nvPr/>
        </p:nvSpPr>
        <p:spPr>
          <a:xfrm>
            <a:off x="5027762" y="950205"/>
            <a:ext cx="308591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>
                <a:solidFill>
                  <a:srgbClr val="C00000"/>
                </a:solidFill>
              </a:rPr>
              <a:t>Oni žive tamo. PRESENT SIMPLE, ali u množini što znači da nema nastavka –s.</a:t>
            </a:r>
          </a:p>
        </p:txBody>
      </p:sp>
    </p:spTree>
    <p:extLst>
      <p:ext uri="{BB962C8B-B14F-4D97-AF65-F5344CB8AC3E}">
        <p14:creationId xmlns:p14="http://schemas.microsoft.com/office/powerpoint/2010/main" val="39848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23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304</Words>
  <Application>Microsoft Office PowerPoint</Application>
  <PresentationFormat>Široki zaslon</PresentationFormat>
  <Paragraphs>42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Calibri Light</vt:lpstr>
      <vt:lpstr>Arial</vt:lpstr>
      <vt:lpstr>Calibri</vt:lpstr>
      <vt:lpstr>Avenir Next LT Pro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92</cp:revision>
  <dcterms:created xsi:type="dcterms:W3CDTF">2020-09-15T16:13:04Z</dcterms:created>
  <dcterms:modified xsi:type="dcterms:W3CDTF">2020-10-14T14:31:37Z</dcterms:modified>
</cp:coreProperties>
</file>